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  <p:sldMasterId id="2147483700" r:id="rId6"/>
  </p:sldMasterIdLst>
  <p:sldIdLst>
    <p:sldId id="256" r:id="rId7"/>
    <p:sldId id="292" r:id="rId8"/>
    <p:sldId id="257" r:id="rId9"/>
    <p:sldId id="258" r:id="rId10"/>
    <p:sldId id="281" r:id="rId11"/>
    <p:sldId id="261" r:id="rId12"/>
    <p:sldId id="260" r:id="rId13"/>
    <p:sldId id="262" r:id="rId14"/>
    <p:sldId id="263" r:id="rId15"/>
    <p:sldId id="280" r:id="rId16"/>
    <p:sldId id="283" r:id="rId17"/>
    <p:sldId id="284" r:id="rId18"/>
    <p:sldId id="285" r:id="rId19"/>
    <p:sldId id="286" r:id="rId20"/>
    <p:sldId id="287" r:id="rId21"/>
    <p:sldId id="288" r:id="rId22"/>
    <p:sldId id="279" r:id="rId23"/>
    <p:sldId id="291" r:id="rId24"/>
    <p:sldId id="271" r:id="rId25"/>
    <p:sldId id="272" r:id="rId26"/>
    <p:sldId id="274" r:id="rId27"/>
    <p:sldId id="275" r:id="rId28"/>
    <p:sldId id="290" r:id="rId29"/>
  </p:sldIdLst>
  <p:sldSz cx="9144000" cy="6858000" type="screen4x3"/>
  <p:notesSz cx="7559675" cy="10691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5A0765-08BD-46F0-A307-E28EEE0773ED}" v="2" dt="2021-03-15T20:53:00.909"/>
    <p1510:client id="{9245A2B1-788D-4CCF-8C40-91A64A75A464}" v="444" dt="2021-03-14T19:48:05.9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Broj ozljeđenih pješaka u prometu u razdoblju 201</a:t>
            </a:r>
            <a:r>
              <a:rPr lang="x-none" sz="2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.-202</a:t>
            </a:r>
            <a:r>
              <a:rPr lang="x-none" sz="2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c:rich>
      </c:tx>
      <c:layout>
        <c:manualLayout>
          <c:xMode val="edge"/>
          <c:yMode val="edge"/>
          <c:x val="0.1543221548057595"/>
          <c:y val="1.3485935743263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>
        <c:manualLayout>
          <c:layoutTarget val="inner"/>
          <c:xMode val="edge"/>
          <c:yMode val="edge"/>
          <c:x val="8.8368438320209977E-2"/>
          <c:y val="0.19220324803149608"/>
          <c:w val="0.88663156167979007"/>
          <c:h val="0.638016240157480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Broj ozljeđenih pješaka u prometu u razdoblju 2010.-2020.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1834</c:v>
                </c:pt>
                <c:pt idx="1">
                  <c:v>1631</c:v>
                </c:pt>
                <c:pt idx="2">
                  <c:v>1623</c:v>
                </c:pt>
                <c:pt idx="3">
                  <c:v>1576</c:v>
                </c:pt>
                <c:pt idx="4">
                  <c:v>1563</c:v>
                </c:pt>
                <c:pt idx="5">
                  <c:v>1479</c:v>
                </c:pt>
                <c:pt idx="6">
                  <c:v>1530</c:v>
                </c:pt>
                <c:pt idx="7">
                  <c:v>1422</c:v>
                </c:pt>
                <c:pt idx="8">
                  <c:v>1336</c:v>
                </c:pt>
                <c:pt idx="9">
                  <c:v>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40-409E-BD4E-CE64714C1ED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224228632"/>
        <c:axId val="224228240"/>
      </c:barChart>
      <c:catAx>
        <c:axId val="224228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24228240"/>
        <c:crosses val="autoZero"/>
        <c:auto val="1"/>
        <c:lblAlgn val="ctr"/>
        <c:lblOffset val="100"/>
        <c:noMultiLvlLbl val="0"/>
      </c:catAx>
      <c:valAx>
        <c:axId val="22422824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24228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Broj smrtno stradalih pješaka u razdoblju 201</a:t>
            </a:r>
            <a:r>
              <a:rPr lang="x-none" sz="2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.-20</a:t>
            </a:r>
            <a:r>
              <a:rPr lang="x-none" sz="24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c:rich>
      </c:tx>
      <c:layout>
        <c:manualLayout>
          <c:xMode val="edge"/>
          <c:yMode val="edge"/>
          <c:x val="0.19193946663185293"/>
          <c:y val="1.669570155798064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0012608986713468E-2"/>
          <c:y val="0.20758532954503284"/>
          <c:w val="0.93390966699109068"/>
          <c:h val="0.721469396002490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Broj smrtno stradalih pješaka u razdoblju 2010.-2019.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4.96059810062638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74-426D-A091-E562FA9FEFDF}"/>
                </c:ext>
              </c:extLst>
            </c:dLbl>
            <c:dLbl>
              <c:idx val="1"/>
              <c:layout>
                <c:manualLayout>
                  <c:x val="-2.9475486870686187E-17"/>
                  <c:y val="7.57914400352988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74-426D-A091-E562FA9FEFDF}"/>
                </c:ext>
              </c:extLst>
            </c:dLbl>
            <c:dLbl>
              <c:idx val="2"/>
              <c:layout>
                <c:manualLayout>
                  <c:x val="0"/>
                  <c:y val="7.57914400352988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E74-426D-A091-E562FA9FEFDF}"/>
                </c:ext>
              </c:extLst>
            </c:dLbl>
            <c:dLbl>
              <c:idx val="3"/>
              <c:layout>
                <c:manualLayout>
                  <c:x val="-5.8950973741372375E-17"/>
                  <c:y val="1.01976899064333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E74-426D-A091-E562FA9FEFDF}"/>
                </c:ext>
              </c:extLst>
            </c:dLbl>
            <c:dLbl>
              <c:idx val="4"/>
              <c:layout>
                <c:manualLayout>
                  <c:x val="0"/>
                  <c:y val="4.96059810062634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E74-426D-A091-E562FA9FEFDF}"/>
                </c:ext>
              </c:extLst>
            </c:dLbl>
            <c:dLbl>
              <c:idx val="5"/>
              <c:layout>
                <c:manualLayout>
                  <c:x val="0"/>
                  <c:y val="4.96059810062638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E74-426D-A091-E562FA9FEFDF}"/>
                </c:ext>
              </c:extLst>
            </c:dLbl>
            <c:dLbl>
              <c:idx val="6"/>
              <c:layout>
                <c:manualLayout>
                  <c:x val="0"/>
                  <c:y val="4.96059810062638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E74-426D-A091-E562FA9FEFDF}"/>
                </c:ext>
              </c:extLst>
            </c:dLbl>
            <c:dLbl>
              <c:idx val="7"/>
              <c:layout>
                <c:manualLayout>
                  <c:x val="0"/>
                  <c:y val="1.01976899064333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74-426D-A091-E562FA9FEFDF}"/>
                </c:ext>
              </c:extLst>
            </c:dLbl>
            <c:dLbl>
              <c:idx val="8"/>
              <c:layout>
                <c:manualLayout>
                  <c:x val="0"/>
                  <c:y val="2.34205219772284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74-426D-A091-E562FA9FEFDF}"/>
                </c:ext>
              </c:extLst>
            </c:dLbl>
            <c:dLbl>
              <c:idx val="9"/>
              <c:layout>
                <c:manualLayout>
                  <c:x val="-1.1790194748274475E-16"/>
                  <c:y val="4.96059810062638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74-426D-A091-E562FA9FEF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wrap="square" lIns="36000" tIns="0" rIns="36000" bIns="324000" anchor="t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Sheet1!$A$3:$A$12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Sheet1!$B$3:$B$12</c:f>
              <c:numCache>
                <c:formatCode>General</c:formatCode>
                <c:ptCount val="10"/>
                <c:pt idx="0">
                  <c:v>71</c:v>
                </c:pt>
                <c:pt idx="1">
                  <c:v>72</c:v>
                </c:pt>
                <c:pt idx="2">
                  <c:v>68</c:v>
                </c:pt>
                <c:pt idx="3">
                  <c:v>73</c:v>
                </c:pt>
                <c:pt idx="4">
                  <c:v>61</c:v>
                </c:pt>
                <c:pt idx="5">
                  <c:v>67</c:v>
                </c:pt>
                <c:pt idx="6">
                  <c:v>56</c:v>
                </c:pt>
                <c:pt idx="7">
                  <c:v>65</c:v>
                </c:pt>
                <c:pt idx="8">
                  <c:v>61</c:v>
                </c:pt>
                <c:pt idx="9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99-419C-B365-5ACBEC6B435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224229416"/>
        <c:axId val="224224320"/>
      </c:barChart>
      <c:catAx>
        <c:axId val="224229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24224320"/>
        <c:crosses val="autoZero"/>
        <c:auto val="1"/>
        <c:lblAlgn val="ctr"/>
        <c:lblOffset val="100"/>
        <c:noMultiLvlLbl val="0"/>
      </c:catAx>
      <c:valAx>
        <c:axId val="2242243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24229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D132-A182-4445-AB72-1A071A02C0A1}" type="datetimeFigureOut">
              <a:rPr lang="hr-HR" smtClean="0"/>
              <a:t>24.8.2022.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0CD6-A1DB-47EF-8566-AE904DFC6F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4786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905640" y="1906200"/>
            <a:ext cx="4366440" cy="30524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strike="noStrike" spc="-1">
                <a:solidFill>
                  <a:srgbClr val="1C75BC"/>
                </a:solidFill>
                <a:latin typeface="Calibri"/>
              </a:rPr>
              <a:t>Click to edit Master title style</a:t>
            </a:r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Kliknite za uređivanje oblika teksta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Druga razina konture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Treća razina konture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Četvrta razina kontura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Peta razina kontura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Šesta razina kontura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Sedma razina konture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>
                <a:solidFill>
                  <a:srgbClr val="1C75BC"/>
                </a:solidFill>
                <a:latin typeface="Calibri"/>
              </a:rPr>
              <a:t>Click to edit Master title style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dt"/>
          </p:nvPr>
        </p:nvSpPr>
        <p:spPr>
          <a:xfrm>
            <a:off x="2657880" y="6356520"/>
            <a:ext cx="960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A275286-F06A-4535-B78A-1A3137CF737F}" type="datetime">
              <a:rPr lang="hr-HR" sz="1200" b="0" strike="noStrike" spc="-1">
                <a:solidFill>
                  <a:srgbClr val="8CA6CF"/>
                </a:solidFill>
                <a:latin typeface="Calibri"/>
              </a:rPr>
              <a:t>24.8.2022.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ftr"/>
          </p:nvPr>
        </p:nvSpPr>
        <p:spPr>
          <a:xfrm>
            <a:off x="3618720" y="6356520"/>
            <a:ext cx="42771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sldNum"/>
          </p:nvPr>
        </p:nvSpPr>
        <p:spPr>
          <a:xfrm>
            <a:off x="7896240" y="6356520"/>
            <a:ext cx="618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16B5A1C-8AE8-46A3-89A2-89D819FB2D1B}" type="slidenum">
              <a:rPr lang="hr-HR" sz="1200" b="0" strike="noStrike" spc="-1">
                <a:solidFill>
                  <a:srgbClr val="8CA6CF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13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strike="noStrike" spc="-1">
                <a:solidFill>
                  <a:srgbClr val="1C75BC"/>
                </a:solidFill>
                <a:latin typeface="Calibri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6520" cy="149976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</a:p>
        </p:txBody>
      </p:sp>
      <p:sp>
        <p:nvSpPr>
          <p:cNvPr id="166" name="PlaceHolder 3"/>
          <p:cNvSpPr>
            <a:spLocks noGrp="1"/>
          </p:cNvSpPr>
          <p:nvPr>
            <p:ph type="dt"/>
          </p:nvPr>
        </p:nvSpPr>
        <p:spPr>
          <a:xfrm>
            <a:off x="2657880" y="6356520"/>
            <a:ext cx="960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DBDBD62B-ABBA-4C60-BD30-669FFD44513B}" type="datetime">
              <a:rPr lang="hr-HR" sz="1200" b="0" strike="noStrike" spc="-1">
                <a:solidFill>
                  <a:srgbClr val="8CA6CF"/>
                </a:solidFill>
                <a:latin typeface="Calibri"/>
              </a:rPr>
              <a:t>24.8.2022.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ftr"/>
          </p:nvPr>
        </p:nvSpPr>
        <p:spPr>
          <a:xfrm>
            <a:off x="3618720" y="6356520"/>
            <a:ext cx="42771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sldNum"/>
          </p:nvPr>
        </p:nvSpPr>
        <p:spPr>
          <a:xfrm>
            <a:off x="7896240" y="6356520"/>
            <a:ext cx="618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3C54FDB-E52A-499B-BB5F-27BA933EB894}" type="slidenum">
              <a:rPr lang="hr-HR" sz="1200" b="0" strike="noStrike" spc="-1">
                <a:solidFill>
                  <a:srgbClr val="8CA6CF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20hdk-AswM&amp;feature=youtu.be" TargetMode="Externa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2188581" y="717292"/>
            <a:ext cx="6129866" cy="2099733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x-none" sz="5400" b="1" strike="noStrike" spc="-1" dirty="0">
                <a:solidFill>
                  <a:srgbClr val="1C75BC"/>
                </a:solidFill>
                <a:latin typeface="Calibri"/>
              </a:rPr>
              <a:t>SIGURNOST PJEŠAKA U PROMETU</a:t>
            </a:r>
            <a:endParaRPr lang="hr-HR" sz="5400" b="1" strike="noStrike" spc="-1" dirty="0">
              <a:solidFill>
                <a:srgbClr val="1C75BC"/>
              </a:solidFill>
              <a:latin typeface="Calibri"/>
            </a:endParaRPr>
          </a:p>
        </p:txBody>
      </p:sp>
      <p:sp>
        <p:nvSpPr>
          <p:cNvPr id="206" name="TextShape 2"/>
          <p:cNvSpPr txBox="1"/>
          <p:nvPr/>
        </p:nvSpPr>
        <p:spPr>
          <a:xfrm>
            <a:off x="3905640" y="5075640"/>
            <a:ext cx="4366440" cy="1057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hr-HR" sz="3200" b="0" strike="noStrike" spc="-1" dirty="0">
              <a:latin typeface="Arial"/>
            </a:endParaRPr>
          </a:p>
        </p:txBody>
      </p:sp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C771FCB4-9F3A-42CF-B831-4899111AC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260" y="3062264"/>
            <a:ext cx="1118280" cy="1118280"/>
          </a:xfrm>
          <a:prstGeom prst="rect">
            <a:avLst/>
          </a:prstGeom>
        </p:spPr>
      </p:pic>
      <p:pic>
        <p:nvPicPr>
          <p:cNvPr id="8" name="Slika 7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1067DE37-80D9-40B6-8F2A-1EBD686CB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0" y="3957360"/>
            <a:ext cx="1118280" cy="1118280"/>
          </a:xfrm>
          <a:prstGeom prst="rect">
            <a:avLst/>
          </a:prstGeom>
        </p:spPr>
      </p:pic>
      <p:pic>
        <p:nvPicPr>
          <p:cNvPr id="10" name="Slika 9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305C1713-DA76-455F-8575-00E3E70B0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00" y="4830401"/>
            <a:ext cx="1669075" cy="11182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C758D0-6371-41F4-9BE6-A360A212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66" y="375785"/>
            <a:ext cx="7886520" cy="553998"/>
          </a:xfrm>
        </p:spPr>
        <p:txBody>
          <a:bodyPr/>
          <a:lstStyle/>
          <a:p>
            <a:r>
              <a:rPr lang="hr-HR" sz="40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POVRŠINE ZA KRETANJE PJEŠAKA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3EA2177-090D-5E4D-A09F-34A785B0C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40" y="1399123"/>
            <a:ext cx="3781501" cy="5042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7B09958D-E15C-DB4F-ABFC-FFD7870EC40B}"/>
              </a:ext>
            </a:extLst>
          </p:cNvPr>
          <p:cNvSpPr txBox="1"/>
          <p:nvPr/>
        </p:nvSpPr>
        <p:spPr>
          <a:xfrm>
            <a:off x="1187803" y="3387400"/>
            <a:ext cx="305878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ruge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površine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za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kretanje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pješaka</a:t>
            </a:r>
            <a:endParaRPr lang="en-US" sz="28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28D7DEF7-2D4C-2A45-9F8E-23142E1917C9}"/>
              </a:ext>
            </a:extLst>
          </p:cNvPr>
          <p:cNvSpPr txBox="1"/>
          <p:nvPr/>
        </p:nvSpPr>
        <p:spPr>
          <a:xfrm>
            <a:off x="1187803" y="2735911"/>
            <a:ext cx="22793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ogostup</a:t>
            </a:r>
            <a:endParaRPr lang="en-US" sz="2800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992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2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8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78BA25D7-3DA0-5C40-947F-4EE20690B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165" y="2986526"/>
            <a:ext cx="5557975" cy="3668990"/>
          </a:xfrm>
          <a:prstGeom prst="rect">
            <a:avLst/>
          </a:prstGeom>
        </p:spPr>
      </p:pic>
      <p:sp>
        <p:nvSpPr>
          <p:cNvPr id="11" name="Podnaslov 2">
            <a:extLst>
              <a:ext uri="{FF2B5EF4-FFF2-40B4-BE49-F238E27FC236}">
                <a16:creationId xmlns:a16="http://schemas.microsoft.com/office/drawing/2014/main" id="{C85725EF-CEE1-4D43-8889-82A527F78618}"/>
              </a:ext>
            </a:extLst>
          </p:cNvPr>
          <p:cNvSpPr txBox="1">
            <a:spLocks/>
          </p:cNvSpPr>
          <p:nvPr/>
        </p:nvSpPr>
        <p:spPr>
          <a:xfrm>
            <a:off x="628740" y="1043249"/>
            <a:ext cx="7886520" cy="178896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x-none" dirty="0">
                <a:latin typeface="Calibri"/>
              </a:rPr>
              <a:t>d</a:t>
            </a:r>
            <a:r>
              <a:rPr lang="hr-HR" dirty="0" err="1">
                <a:latin typeface="Calibri"/>
              </a:rPr>
              <a:t>užan</a:t>
            </a:r>
            <a:r>
              <a:rPr lang="hr-HR" dirty="0">
                <a:latin typeface="Calibri"/>
              </a:rPr>
              <a:t> je  kretati se nogostupom ili drugom površinom određenom za kretanje pješaka. </a:t>
            </a:r>
          </a:p>
          <a:p>
            <a:pPr marL="457200" indent="-457200"/>
            <a:endParaRPr lang="hr-HR" dirty="0">
              <a:latin typeface="Calibri"/>
            </a:endParaRPr>
          </a:p>
          <a:p>
            <a:pPr marL="457200" indent="-457200"/>
            <a:endParaRPr lang="sr-Latn-RS" dirty="0">
              <a:latin typeface="Calibri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A7515021-6A23-4BB9-A946-C86A762C44F2}"/>
              </a:ext>
            </a:extLst>
          </p:cNvPr>
          <p:cNvSpPr txBox="1">
            <a:spLocks/>
          </p:cNvSpPr>
          <p:nvPr/>
        </p:nvSpPr>
        <p:spPr>
          <a:xfrm>
            <a:off x="374066" y="375785"/>
            <a:ext cx="7886520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40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OBAVEZE PJEŠAKA</a:t>
            </a:r>
            <a:endParaRPr lang="hr-HR" sz="4000" b="1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C85725EF-CEE1-4D43-8889-82A527F78618}"/>
              </a:ext>
            </a:extLst>
          </p:cNvPr>
          <p:cNvSpPr txBox="1">
            <a:spLocks/>
          </p:cNvSpPr>
          <p:nvPr/>
        </p:nvSpPr>
        <p:spPr>
          <a:xfrm>
            <a:off x="628740" y="1937730"/>
            <a:ext cx="7886520" cy="178896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x-none" dirty="0">
                <a:latin typeface="Calibri"/>
              </a:rPr>
              <a:t>d</a:t>
            </a:r>
            <a:r>
              <a:rPr lang="hr-HR" dirty="0" err="1">
                <a:latin typeface="Calibri"/>
              </a:rPr>
              <a:t>užan</a:t>
            </a:r>
            <a:r>
              <a:rPr lang="hr-HR" dirty="0">
                <a:latin typeface="Calibri"/>
              </a:rPr>
              <a:t> je držati se prometnih znakova i pravila kao sudionik u prometu. </a:t>
            </a:r>
          </a:p>
          <a:p>
            <a:pPr marL="457200" indent="-457200"/>
            <a:endParaRPr lang="hr-HR" dirty="0">
              <a:latin typeface="Calibri"/>
            </a:endParaRPr>
          </a:p>
          <a:p>
            <a:pPr marL="457200" indent="-457200"/>
            <a:endParaRPr lang="hr-HR" dirty="0">
              <a:latin typeface="Calibri"/>
            </a:endParaRPr>
          </a:p>
          <a:p>
            <a:pPr marL="457200" indent="-457200"/>
            <a:endParaRPr lang="sr-Latn-R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3727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628560" y="681480"/>
            <a:ext cx="7886520" cy="199569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a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javnoj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cesti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izvan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naselja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pješak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je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dužan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kretati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se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uz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lijevi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 rub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kolnika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smjeru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kretanja</a:t>
            </a:r>
            <a:r>
              <a:rPr lang="hr-HR" sz="28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ko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kreću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skupini</a:t>
            </a:r>
            <a:r>
              <a:rPr lang="x-none" sz="2800" spc="-1" dirty="0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pješaci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su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obavezni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kretati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se 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koloni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jedan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iza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drugoga</a:t>
            </a:r>
            <a:r>
              <a:rPr lang="hr-HR" sz="28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6" b="5056"/>
          <a:stretch/>
        </p:blipFill>
        <p:spPr>
          <a:xfrm>
            <a:off x="5417820" y="2420459"/>
            <a:ext cx="3348127" cy="40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2" y="2677174"/>
            <a:ext cx="5126248" cy="349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1908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 tmFilter="0,0; .5, 1; 1, 1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8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628560" y="299804"/>
            <a:ext cx="7886520" cy="171588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ko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na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cesti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postoje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obilježeni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pješački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prijelazi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ili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podzemni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ili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nadzemni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pješački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prolazi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pješak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je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dužan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pri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prelaženju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ceste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koristiti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tim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prijelazima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odnosno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prolazima</a:t>
            </a:r>
            <a:r>
              <a:rPr lang="hr-HR" sz="28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4" y="2126114"/>
            <a:ext cx="3242724" cy="4432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63" y="2120608"/>
            <a:ext cx="3598967" cy="443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lika 5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7E2C2875-E297-473D-AC36-2710688684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943" y="1157745"/>
            <a:ext cx="844590" cy="84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40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 tmFilter="0,0; .5, 1; 1, 1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8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4" y="139986"/>
            <a:ext cx="4882070" cy="347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776" y="3055446"/>
            <a:ext cx="5588002" cy="374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3125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/>
          </p:nvPr>
        </p:nvSpPr>
        <p:spPr>
          <a:xfrm>
            <a:off x="340065" y="481976"/>
            <a:ext cx="7886520" cy="155119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r-H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ko</a:t>
            </a: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 su obilježeni pješački prijelazi ili nadzemni ili podzemni pješački prolazi od pješaka </a:t>
            </a:r>
            <a:r>
              <a:rPr lang="hr-HR" sz="2800" b="1" dirty="0">
                <a:latin typeface="Calibri" panose="020F0502020204030204" pitchFamily="34" charset="0"/>
                <a:cs typeface="Calibri" panose="020F0502020204030204" pitchFamily="34" charset="0"/>
              </a:rPr>
              <a:t>udaljeni više od 50 m u naselju</a:t>
            </a: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, odnosno </a:t>
            </a:r>
            <a:r>
              <a:rPr lang="hr-HR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 m izvan naselja, </a:t>
            </a: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pješak </a:t>
            </a:r>
            <a:r>
              <a:rPr lang="hr-HR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smije</a:t>
            </a: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 prelaziti preko kolnika.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79" y="2376955"/>
            <a:ext cx="4246421" cy="584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548" y="2405321"/>
            <a:ext cx="4069158" cy="567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505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517073" y="458534"/>
            <a:ext cx="7886520" cy="142366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užan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je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koristiti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obilježeni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pješački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prijelaz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na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kojem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prometom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pješaka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upravlja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prometnim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svjetlima</a:t>
            </a:r>
            <a:r>
              <a:rPr lang="hr-HR" sz="28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012" y="1839064"/>
            <a:ext cx="3260785" cy="434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60" y="1839063"/>
            <a:ext cx="3260785" cy="434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nak množenja 7">
            <a:extLst>
              <a:ext uri="{FF2B5EF4-FFF2-40B4-BE49-F238E27FC236}">
                <a16:creationId xmlns:a16="http://schemas.microsoft.com/office/drawing/2014/main" id="{9CE484F9-3275-2F41-8F46-A97A4A6AA54B}"/>
              </a:ext>
            </a:extLst>
          </p:cNvPr>
          <p:cNvSpPr/>
          <p:nvPr/>
        </p:nvSpPr>
        <p:spPr>
          <a:xfrm>
            <a:off x="3708995" y="351864"/>
            <a:ext cx="5170713" cy="7322109"/>
          </a:xfrm>
          <a:prstGeom prst="mathMultiply">
            <a:avLst>
              <a:gd name="adj1" fmla="val 159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86187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 tmFilter="0,0; .5, 1; 1, 1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/>
          </p:nvPr>
        </p:nvSpPr>
        <p:spPr>
          <a:xfrm>
            <a:off x="628740" y="2783182"/>
            <a:ext cx="7886520" cy="1291636"/>
          </a:xfrm>
        </p:spPr>
        <p:txBody>
          <a:bodyPr/>
          <a:lstStyle/>
          <a:p>
            <a:r>
              <a:rPr lang="hr-HR" dirty="0">
                <a:hlinkClick r:id="rId2"/>
              </a:rPr>
              <a:t>https://www.youtube.com/watch?v=d20hdk-AswM&amp;feature=youtu.be</a:t>
            </a:r>
            <a:r>
              <a:rPr lang="hr-HR" dirty="0"/>
              <a:t>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8228987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616575" y="3705124"/>
            <a:ext cx="8154690" cy="263876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171450" indent="-17118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noću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danju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u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slučaju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smanjene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vidljivosti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pješak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mora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biti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označen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nekim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FF0000"/>
                </a:solidFill>
                <a:latin typeface="Calibri"/>
              </a:rPr>
              <a:t>izvorom</a:t>
            </a:r>
            <a:r>
              <a:rPr lang="en-US" sz="2800" spc="-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FF0000"/>
                </a:solidFill>
                <a:latin typeface="Calibri"/>
              </a:rPr>
              <a:t>svjetlosti</a:t>
            </a:r>
            <a:r>
              <a:rPr lang="en-US" sz="2800" spc="-1" dirty="0">
                <a:latin typeface="Calibri"/>
              </a:rPr>
              <a:t> </a:t>
            </a:r>
            <a:r>
              <a:rPr lang="en-US" sz="2800" spc="-1" dirty="0" err="1">
                <a:latin typeface="Calibri"/>
              </a:rPr>
              <a:t>ili</a:t>
            </a:r>
            <a:r>
              <a:rPr lang="en-US" sz="2800" spc="-1" dirty="0">
                <a:latin typeface="Calibri"/>
              </a:rPr>
              <a:t> </a:t>
            </a:r>
            <a:r>
              <a:rPr lang="en-US" sz="2800" spc="-1" dirty="0" err="1">
                <a:solidFill>
                  <a:srgbClr val="FF0000"/>
                </a:solidFill>
                <a:latin typeface="Calibri"/>
              </a:rPr>
              <a:t>reflektirajućim</a:t>
            </a:r>
            <a:r>
              <a:rPr lang="en-US" sz="2800" spc="-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FF0000"/>
                </a:solidFill>
                <a:latin typeface="Calibri"/>
              </a:rPr>
              <a:t>materijalom</a:t>
            </a:r>
            <a:endParaRPr lang="en-US" sz="2800" spc="-1" dirty="0">
              <a:solidFill>
                <a:srgbClr val="FF0000"/>
              </a:solidFill>
              <a:latin typeface="Calibri"/>
            </a:endParaRPr>
          </a:p>
          <a:p>
            <a:pPr marL="171450" indent="-17118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epoštivanje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ob</a:t>
            </a:r>
            <a:r>
              <a:rPr lang="hr-HR" sz="2800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veza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– </a:t>
            </a:r>
            <a:r>
              <a:rPr lang="en-US" sz="2800" spc="-1" dirty="0" err="1">
                <a:latin typeface="Calibri"/>
              </a:rPr>
              <a:t>novčana</a:t>
            </a:r>
            <a:r>
              <a:rPr lang="en-US" sz="2800" spc="-1" dirty="0">
                <a:latin typeface="Calibri"/>
              </a:rPr>
              <a:t> </a:t>
            </a:r>
            <a:r>
              <a:rPr lang="en-US" sz="2800" spc="-1" dirty="0" err="1">
                <a:latin typeface="Calibri"/>
              </a:rPr>
              <a:t>kazna</a:t>
            </a:r>
            <a:r>
              <a:rPr lang="en-US" sz="2800" spc="-1" dirty="0">
                <a:latin typeface="Calibri"/>
              </a:rPr>
              <a:t> u </a:t>
            </a:r>
            <a:r>
              <a:rPr lang="en-US" sz="2800" spc="-1" dirty="0" err="1">
                <a:latin typeface="Calibri"/>
              </a:rPr>
              <a:t>iznosu</a:t>
            </a:r>
            <a:r>
              <a:rPr lang="en-US" sz="2800" spc="-1" dirty="0">
                <a:latin typeface="Calibri"/>
              </a:rPr>
              <a:t> od 300 </a:t>
            </a:r>
            <a:r>
              <a:rPr lang="en-US" sz="2800" spc="-1" dirty="0" err="1">
                <a:latin typeface="Calibri"/>
              </a:rPr>
              <a:t>kn</a:t>
            </a:r>
            <a:endParaRPr lang="en-US" sz="2800" spc="-1" dirty="0">
              <a:latin typeface="Calibri"/>
            </a:endParaRPr>
          </a:p>
        </p:txBody>
      </p:sp>
      <p:pic>
        <p:nvPicPr>
          <p:cNvPr id="5" name="Slika 4"/>
          <p:cNvPicPr/>
          <p:nvPr/>
        </p:nvPicPr>
        <p:blipFill>
          <a:blip r:embed="rId2"/>
          <a:stretch/>
        </p:blipFill>
        <p:spPr>
          <a:xfrm>
            <a:off x="1223950" y="314093"/>
            <a:ext cx="2730088" cy="309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/>
          <p:nvPr/>
        </p:nvPicPr>
        <p:blipFill>
          <a:blip r:embed="rId3"/>
          <a:stretch/>
        </p:blipFill>
        <p:spPr>
          <a:xfrm>
            <a:off x="5006005" y="403105"/>
            <a:ext cx="2218827" cy="292130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34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4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4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4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4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681245" y="179784"/>
            <a:ext cx="8536173" cy="12351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8000"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hr-HR" sz="2800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daljenost</a:t>
            </a:r>
            <a:r>
              <a:rPr lang="hr-HR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kojem vozač može uočiti pješaka s</a:t>
            </a:r>
            <a:r>
              <a:rPr lang="x-none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upaljenim </a:t>
            </a:r>
            <a:r>
              <a:rPr lang="x-none" sz="2800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dugim</a:t>
            </a:r>
            <a:r>
              <a:rPr lang="hr-HR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svjetlima tokom noći</a:t>
            </a:r>
            <a:endParaRPr lang="hr-HR" sz="2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5" name="Slika 5"/>
          <p:cNvPicPr/>
          <p:nvPr/>
        </p:nvPicPr>
        <p:blipFill>
          <a:blip r:embed="rId2"/>
          <a:stretch/>
        </p:blipFill>
        <p:spPr>
          <a:xfrm>
            <a:off x="2362755" y="1162990"/>
            <a:ext cx="6271521" cy="558197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 tmFilter="0,0; .5, 1; 1, 1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2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6360" cy="24765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0" y="2476500"/>
            <a:ext cx="4884420" cy="352044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2476500"/>
            <a:ext cx="4030980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92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623880" y="1709640"/>
            <a:ext cx="7886520" cy="2852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7" name="Slika 25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2838" y="0"/>
            <a:ext cx="5060339" cy="6747119"/>
          </a:xfrm>
          <a:prstGeom prst="rect">
            <a:avLst/>
          </a:prstGeom>
          <a:ln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3B81340-B74F-407A-9AFB-0A7F8E491E3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2838" y="-1"/>
            <a:ext cx="5060339" cy="6747118"/>
          </a:xfrm>
          <a:prstGeom prst="rect">
            <a:avLst/>
          </a:prstGeom>
          <a:ln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3E99497-1292-4242-856B-6BB894075C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2837" y="-3"/>
            <a:ext cx="5060338" cy="674711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64040" y="1210110"/>
            <a:ext cx="8451220" cy="3325223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rećite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lijevi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rub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kolnika</a:t>
            </a:r>
            <a:endParaRPr lang="en-US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oristite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svijetla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reflektirajuću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odjeću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budite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osvijetljeni</a:t>
            </a:r>
            <a:endParaRPr lang="en-US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oristite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obilježene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pješačke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prijelaze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pothodnike</a:t>
            </a:r>
            <a:endParaRPr lang="en-US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ostupajte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skladu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svjetlosnom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signalizacijom</a:t>
            </a:r>
            <a:endParaRPr lang="en-US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57AA31BD-DF4D-4590-9682-BCD14448BFE2}"/>
              </a:ext>
            </a:extLst>
          </p:cNvPr>
          <p:cNvSpPr txBox="1">
            <a:spLocks/>
          </p:cNvSpPr>
          <p:nvPr/>
        </p:nvSpPr>
        <p:spPr>
          <a:xfrm>
            <a:off x="346390" y="382459"/>
            <a:ext cx="7886520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40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SAVJETI ZA SIGURNIJE KRETANJE:</a:t>
            </a:r>
            <a:endParaRPr lang="hr-HR" sz="4000" b="1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8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 tmFilter="0,0; .5, 1; 1, 1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AF970367-C338-4B8A-BB7D-F19C72C3A8F0}"/>
              </a:ext>
            </a:extLst>
          </p:cNvPr>
          <p:cNvSpPr txBox="1">
            <a:spLocks/>
          </p:cNvSpPr>
          <p:nvPr/>
        </p:nvSpPr>
        <p:spPr>
          <a:xfrm>
            <a:off x="346390" y="382459"/>
            <a:ext cx="7886520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40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KAO PJEŠAK:</a:t>
            </a:r>
            <a:endParaRPr lang="hr-HR" sz="4000" b="1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2BB30D11-DC1F-461B-8EA8-899E1C06006F}"/>
              </a:ext>
            </a:extLst>
          </p:cNvPr>
          <p:cNvSpPr txBox="1"/>
          <p:nvPr/>
        </p:nvSpPr>
        <p:spPr>
          <a:xfrm>
            <a:off x="754894" y="1502060"/>
            <a:ext cx="45519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nikada ne žuri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ne trči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ne igraj se na kolniku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uvijek budi oprezan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EEA634C-3846-4C84-A3E4-BE69261FF284}"/>
              </a:ext>
            </a:extLst>
          </p:cNvPr>
          <p:cNvSpPr txBox="1"/>
          <p:nvPr/>
        </p:nvSpPr>
        <p:spPr>
          <a:xfrm>
            <a:off x="633069" y="3743486"/>
            <a:ext cx="4673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PROMETU JE OPASNOST</a:t>
            </a:r>
            <a:r>
              <a:rPr lang="x-none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UVIJEK PRISUTNA!</a:t>
            </a:r>
            <a:endParaRPr lang="hr-HR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2DA5078-2CB2-4061-97C6-C005AD371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20" b="97120" l="1920" r="96510">
                        <a14:foregroundMark x1="7679" y1="48160" x2="6283" y2="53120"/>
                        <a14:foregroundMark x1="2094" y1="50880" x2="2443" y2="52800"/>
                        <a14:foregroundMark x1="47120" y1="92480" x2="54276" y2="92800"/>
                        <a14:foregroundMark x1="48691" y1="96640" x2="52007" y2="97120"/>
                        <a14:foregroundMark x1="90401" y1="49440" x2="92845" y2="52000"/>
                        <a14:foregroundMark x1="95986" y1="50880" x2="96510" y2="51680"/>
                        <a14:foregroundMark x1="48517" y1="8320" x2="52531" y2="8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46" y="936457"/>
            <a:ext cx="3353885" cy="34724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9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88BC3DB2-F079-44B6-A8C7-22C9968829DC}"/>
              </a:ext>
            </a:extLst>
          </p:cNvPr>
          <p:cNvSpPr txBox="1"/>
          <p:nvPr/>
        </p:nvSpPr>
        <p:spPr>
          <a:xfrm>
            <a:off x="2741144" y="2951573"/>
            <a:ext cx="6129866" cy="954853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x-none" sz="5400" b="1" strike="noStrike" spc="-1" dirty="0">
                <a:solidFill>
                  <a:srgbClr val="1C75BC"/>
                </a:solidFill>
                <a:latin typeface="Calibri"/>
              </a:rPr>
              <a:t>HVALA NA PAŽNJI</a:t>
            </a:r>
            <a:endParaRPr lang="hr-HR" sz="5400" b="1" strike="noStrike" spc="-1" dirty="0">
              <a:solidFill>
                <a:srgbClr val="1C75B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319141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292267" y="230294"/>
            <a:ext cx="7886520" cy="7770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r>
              <a:rPr lang="x-none" sz="4000" b="1" strike="noStrike" spc="-1" dirty="0">
                <a:solidFill>
                  <a:srgbClr val="1C75BC"/>
                </a:solidFill>
                <a:latin typeface="Calibri"/>
              </a:rPr>
              <a:t>TKO SU SUDIONICI U PROMETU?</a:t>
            </a:r>
            <a:endParaRPr lang="en-US" sz="4000" b="1" strike="noStrike" spc="-1" dirty="0">
              <a:solidFill>
                <a:srgbClr val="1C75BC"/>
              </a:solidFill>
              <a:latin typeface="Calibri"/>
            </a:endParaRPr>
          </a:p>
        </p:txBody>
      </p:sp>
      <p:sp>
        <p:nvSpPr>
          <p:cNvPr id="208" name="TextShape 2"/>
          <p:cNvSpPr txBox="1"/>
          <p:nvPr/>
        </p:nvSpPr>
        <p:spPr>
          <a:xfrm>
            <a:off x="623880" y="4589640"/>
            <a:ext cx="7886520" cy="1499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Slika 4" descr="Slika na kojoj se prikazuje tekst, nebo, na otvorenom, autobus&#10;&#10;Opis je automatski generiran">
            <a:extLst>
              <a:ext uri="{FF2B5EF4-FFF2-40B4-BE49-F238E27FC236}">
                <a16:creationId xmlns:a16="http://schemas.microsoft.com/office/drawing/2014/main" id="{EE9FC0F5-F698-495B-A9B4-B4A709350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252"/>
            <a:ext cx="3021231" cy="2265923"/>
          </a:xfrm>
          <a:prstGeom prst="rect">
            <a:avLst/>
          </a:prstGeom>
        </p:spPr>
      </p:pic>
      <p:pic>
        <p:nvPicPr>
          <p:cNvPr id="7" name="Slika 6" descr="Slika na kojoj se prikazuje tekst, automobil, cesta, na otvorenom&#10;&#10;Opis je automatski generiran">
            <a:extLst>
              <a:ext uri="{FF2B5EF4-FFF2-40B4-BE49-F238E27FC236}">
                <a16:creationId xmlns:a16="http://schemas.microsoft.com/office/drawing/2014/main" id="{6F02510D-6528-4C27-AAEF-DE668A0AD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83" y="1287252"/>
            <a:ext cx="3021231" cy="2265923"/>
          </a:xfrm>
          <a:prstGeom prst="rect">
            <a:avLst/>
          </a:prstGeom>
        </p:spPr>
      </p:pic>
      <p:pic>
        <p:nvPicPr>
          <p:cNvPr id="9" name="Slika 8" descr="Slika na kojoj se prikazuje tekst, zgrada, na otvorenom, ulica&#10;&#10;Opis je automatski generiran">
            <a:extLst>
              <a:ext uri="{FF2B5EF4-FFF2-40B4-BE49-F238E27FC236}">
                <a16:creationId xmlns:a16="http://schemas.microsoft.com/office/drawing/2014/main" id="{0473594B-5811-4668-A5A2-D07A1F107E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86" y="1287253"/>
            <a:ext cx="3183715" cy="2387786"/>
          </a:xfrm>
          <a:prstGeom prst="rect">
            <a:avLst/>
          </a:prstGeom>
        </p:spPr>
      </p:pic>
      <p:pic>
        <p:nvPicPr>
          <p:cNvPr id="11" name="Slika 10" descr="Slika na kojoj se prikazuje na otvorenom, planina, nebo, priroda&#10;&#10;Opis je automatski generiran">
            <a:extLst>
              <a:ext uri="{FF2B5EF4-FFF2-40B4-BE49-F238E27FC236}">
                <a16:creationId xmlns:a16="http://schemas.microsoft.com/office/drawing/2014/main" id="{FE05AB8A-7E82-4744-8B11-464E272EC4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4928"/>
            <a:ext cx="3183714" cy="2387786"/>
          </a:xfrm>
          <a:prstGeom prst="rect">
            <a:avLst/>
          </a:prstGeom>
        </p:spPr>
      </p:pic>
      <p:pic>
        <p:nvPicPr>
          <p:cNvPr id="13" name="Slika 12" descr="Slika na kojoj se prikazuje na otvorenom, cesta, nebo, stablo&#10;&#10;Opis je automatski generiran">
            <a:extLst>
              <a:ext uri="{FF2B5EF4-FFF2-40B4-BE49-F238E27FC236}">
                <a16:creationId xmlns:a16="http://schemas.microsoft.com/office/drawing/2014/main" id="{7E9846AC-0352-4D34-92DE-4AF9D06AB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30" y="3504928"/>
            <a:ext cx="3183714" cy="2387786"/>
          </a:xfrm>
          <a:prstGeom prst="rect">
            <a:avLst/>
          </a:prstGeom>
        </p:spPr>
      </p:pic>
      <p:pic>
        <p:nvPicPr>
          <p:cNvPr id="15" name="Slika 14" descr="Slika na kojoj se prikazuje na otvorenom, zgrada, koturanje, cesta&#10;&#10;Opis je automatski generiran">
            <a:extLst>
              <a:ext uri="{FF2B5EF4-FFF2-40B4-BE49-F238E27FC236}">
                <a16:creationId xmlns:a16="http://schemas.microsoft.com/office/drawing/2014/main" id="{DF4A56A9-3C8A-40AC-A002-01750BA82A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28" y="3538182"/>
            <a:ext cx="3139373" cy="23545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628740" y="240062"/>
            <a:ext cx="1945307" cy="989627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strike="noStrike" spc="-1" dirty="0">
                <a:solidFill>
                  <a:srgbClr val="1C75BC"/>
                </a:solidFill>
                <a:latin typeface="Calibri"/>
              </a:rPr>
              <a:t>PJEŠACI</a:t>
            </a:r>
            <a:endParaRPr lang="en-U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TextShape 2"/>
          <p:cNvSpPr txBox="1"/>
          <p:nvPr/>
        </p:nvSpPr>
        <p:spPr>
          <a:xfrm>
            <a:off x="628740" y="125352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spc="-1" dirty="0">
                <a:solidFill>
                  <a:srgbClr val="000000"/>
                </a:solidFill>
                <a:latin typeface="Calibri"/>
              </a:rPr>
              <a:t>su osobe koje sudjeluju u prometu, a ne upravljaju niti se prevoze vozilom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/>
              </a:rPr>
              <a:t>su n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ajugroženija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r-HR" sz="2800" spc="-1" dirty="0">
                <a:solidFill>
                  <a:srgbClr val="000000"/>
                </a:solidFill>
                <a:latin typeface="Calibri"/>
              </a:rPr>
              <a:t>skupina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sudionika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u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prometu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koja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se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često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ne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ponaša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prema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prometnim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</a:rPr>
              <a:t>propisima</a:t>
            </a:r>
            <a:endParaRPr lang="en-US" sz="28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spc="-1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azlog</a:t>
            </a:r>
            <a:r>
              <a:rPr lang="x-none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x-none" sz="2800" b="0" strike="noStrike" spc="-1" dirty="0" err="1">
                <a:solidFill>
                  <a:srgbClr val="000000"/>
                </a:solidFill>
                <a:latin typeface="Calibri"/>
              </a:rPr>
              <a:t>nepoštivanja</a:t>
            </a:r>
            <a:r>
              <a:rPr lang="x-none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x-none" sz="2800" b="0" strike="noStrike" spc="-1" dirty="0" err="1">
                <a:solidFill>
                  <a:srgbClr val="000000"/>
                </a:solidFill>
                <a:latin typeface="Calibri"/>
              </a:rPr>
              <a:t>propisa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može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biti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nedovoljno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poznavanje</a:t>
            </a:r>
            <a:r>
              <a:rPr lang="hr-HR" sz="2400" b="0" strike="noStrike" spc="-1" dirty="0">
                <a:solidFill>
                  <a:srgbClr val="000000"/>
                </a:solidFill>
                <a:latin typeface="Calibri"/>
              </a:rPr>
              <a:t> propisa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400" spc="-1" dirty="0" err="1">
                <a:solidFill>
                  <a:srgbClr val="000000"/>
                </a:solidFill>
                <a:latin typeface="Calibri"/>
              </a:rPr>
              <a:t>n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epoštivanje</a:t>
            </a:r>
            <a:r>
              <a:rPr lang="hr-HR" sz="2400" b="0" strike="noStrike" spc="-1" dirty="0">
                <a:solidFill>
                  <a:srgbClr val="000000"/>
                </a:solidFill>
                <a:latin typeface="Calibri"/>
              </a:rPr>
              <a:t> pravila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nedostatak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potrebne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razine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odgovornosti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 tmFilter="0,0; .5, 1; 1, 1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" tmFilter="0,0; .5, 1; 1, 1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" tmFilter="0,0; .5, 1; 1, 1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 tmFilter="0,0; .5, 1; 1, 1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" tmFilter="0,0; .5, 1; 1, 1"/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" tmFilter="0,0; .5, 1; 1, 1"/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2" descr="Slika na kojoj se prikazuje na otvorenom, stablo, cesta, atletska disciplina&#10;&#10;Opis je automatski generiran">
            <a:extLst>
              <a:ext uri="{FF2B5EF4-FFF2-40B4-BE49-F238E27FC236}">
                <a16:creationId xmlns:a16="http://schemas.microsoft.com/office/drawing/2014/main" id="{23EAC4E9-249C-47EA-84E5-F48F672CE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977" y="156852"/>
            <a:ext cx="4896844" cy="65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1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623880" y="1709640"/>
            <a:ext cx="7886520" cy="2852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8" name="Slika 227"/>
          <p:cNvPicPr/>
          <p:nvPr/>
        </p:nvPicPr>
        <p:blipFill>
          <a:blip r:embed="rId3"/>
          <a:stretch/>
        </p:blipFill>
        <p:spPr>
          <a:xfrm>
            <a:off x="73789" y="112224"/>
            <a:ext cx="4493351" cy="6633550"/>
          </a:xfrm>
          <a:prstGeom prst="rect">
            <a:avLst/>
          </a:prstGeom>
          <a:ln>
            <a:noFill/>
          </a:ln>
        </p:spPr>
      </p:pic>
      <p:pic>
        <p:nvPicPr>
          <p:cNvPr id="229" name="Slika 228"/>
          <p:cNvPicPr/>
          <p:nvPr/>
        </p:nvPicPr>
        <p:blipFill>
          <a:blip r:embed="rId4"/>
          <a:stretch/>
        </p:blipFill>
        <p:spPr>
          <a:xfrm>
            <a:off x="3917531" y="112224"/>
            <a:ext cx="4999538" cy="6633549"/>
          </a:xfrm>
          <a:prstGeom prst="rect">
            <a:avLst/>
          </a:prstGeom>
          <a:ln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13C42DC-B351-4D8A-9255-7877CC2FE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71" y="2594100"/>
            <a:ext cx="488022" cy="743126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459B9C7-4C32-4A84-B974-C8FC07038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00" y="1974488"/>
            <a:ext cx="955199" cy="14545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469440" y="90000"/>
            <a:ext cx="5058074" cy="1070354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strike="noStrike" spc="-1" dirty="0">
                <a:solidFill>
                  <a:srgbClr val="1C75BC"/>
                </a:solidFill>
                <a:latin typeface="Calibri"/>
              </a:rPr>
              <a:t>SIGURNOST</a:t>
            </a:r>
            <a:r>
              <a:rPr lang="hr-HR" sz="4000" b="1" strike="noStrike" spc="-1" dirty="0">
                <a:solidFill>
                  <a:srgbClr val="1C75BC"/>
                </a:solidFill>
                <a:latin typeface="Calibri"/>
              </a:rPr>
              <a:t> PJEŠAKA</a:t>
            </a:r>
            <a:r>
              <a:rPr lang="en-US" sz="4000" b="1" strike="noStrike" spc="-1" dirty="0">
                <a:solidFill>
                  <a:srgbClr val="1C75BC"/>
                </a:solidFill>
                <a:latin typeface="Calibri"/>
              </a:rPr>
              <a:t>?</a:t>
            </a:r>
            <a:r>
              <a:rPr lang="en-US" sz="4000" b="1" spc="-1" dirty="0">
                <a:solidFill>
                  <a:srgbClr val="1C75BC"/>
                </a:solidFill>
                <a:latin typeface="Calibri"/>
              </a:rPr>
              <a:t> </a:t>
            </a:r>
            <a:endParaRPr lang="en-US" sz="4000" b="1" strike="noStrike" spc="-1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22" name="TextShape 2"/>
          <p:cNvSpPr txBox="1"/>
          <p:nvPr/>
        </p:nvSpPr>
        <p:spPr>
          <a:xfrm>
            <a:off x="469440" y="1825560"/>
            <a:ext cx="820440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4" name="Slika 223"/>
          <p:cNvPicPr/>
          <p:nvPr/>
        </p:nvPicPr>
        <p:blipFill>
          <a:blip r:embed="rId2"/>
          <a:srcRect l="17045" t="35442" r="30982" b="32259"/>
          <a:stretch/>
        </p:blipFill>
        <p:spPr>
          <a:xfrm>
            <a:off x="4392360" y="1158921"/>
            <a:ext cx="4751640" cy="1583640"/>
          </a:xfrm>
          <a:prstGeom prst="rect">
            <a:avLst/>
          </a:prstGeom>
          <a:ln>
            <a:noFill/>
          </a:ln>
        </p:spPr>
      </p:pic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76EF0141-55DD-4E70-86B1-92779E70C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8067"/>
            <a:ext cx="4459898" cy="8899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6A3B307-7C99-4B83-88F1-3D3A8B478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" y="2661290"/>
            <a:ext cx="5527514" cy="1535419"/>
          </a:xfrm>
          <a:prstGeom prst="rect">
            <a:avLst/>
          </a:prstGeom>
        </p:spPr>
      </p:pic>
      <p:pic>
        <p:nvPicPr>
          <p:cNvPr id="7" name="Slika 6" descr="Slika na kojoj se prikazuje tekst, na zatvorenom, snimka zaslona&#10;&#10;Opis je automatski generiran">
            <a:extLst>
              <a:ext uri="{FF2B5EF4-FFF2-40B4-BE49-F238E27FC236}">
                <a16:creationId xmlns:a16="http://schemas.microsoft.com/office/drawing/2014/main" id="{0E2F76A9-2D64-4C61-9DB6-67EE439DB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" y="4196709"/>
            <a:ext cx="5567287" cy="2056139"/>
          </a:xfrm>
          <a:prstGeom prst="rect">
            <a:avLst/>
          </a:prstGeom>
        </p:spPr>
      </p:pic>
      <p:pic>
        <p:nvPicPr>
          <p:cNvPr id="9" name="Slika 8" descr="Slika na kojoj se prikazuje tekst, na otvorenom&#10;&#10;Opis je automatski generiran">
            <a:extLst>
              <a:ext uri="{FF2B5EF4-FFF2-40B4-BE49-F238E27FC236}">
                <a16:creationId xmlns:a16="http://schemas.microsoft.com/office/drawing/2014/main" id="{BA29DF2A-EFB6-42AC-89F4-BA814F5BB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07" y="2742561"/>
            <a:ext cx="3576713" cy="351724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CB35899-8277-44B4-8A6A-D5F7AF57C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" y="1158921"/>
            <a:ext cx="4459898" cy="6780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8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8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8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8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8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8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5351854" y="6312135"/>
            <a:ext cx="4099170" cy="338008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x-none" sz="1400" i="1" spc="-1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1400" b="0" i="1" strike="noStrike" spc="-1" dirty="0" err="1">
                <a:solidFill>
                  <a:srgbClr val="000000"/>
                </a:solidFill>
                <a:latin typeface="Calibri"/>
              </a:rPr>
              <a:t>zvor</a:t>
            </a:r>
            <a:r>
              <a:rPr lang="en-US" sz="1400" b="0" i="1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US" sz="1400" b="0" i="1" strike="noStrike" spc="-1" dirty="0" err="1">
                <a:solidFill>
                  <a:srgbClr val="000000"/>
                </a:solidFill>
                <a:latin typeface="Calibri"/>
              </a:rPr>
              <a:t>Bilten</a:t>
            </a:r>
            <a:r>
              <a:rPr lang="en-US" sz="1400" b="0" i="1" strike="noStrike" spc="-1" dirty="0">
                <a:solidFill>
                  <a:srgbClr val="000000"/>
                </a:solidFill>
                <a:latin typeface="Calibri"/>
              </a:rPr>
              <a:t> o </a:t>
            </a:r>
            <a:r>
              <a:rPr lang="en-US" sz="1400" b="0" i="1" strike="noStrike" spc="-1" dirty="0" err="1">
                <a:solidFill>
                  <a:srgbClr val="000000"/>
                </a:solidFill>
                <a:latin typeface="Calibri"/>
              </a:rPr>
              <a:t>sigurnosti</a:t>
            </a:r>
            <a:r>
              <a:rPr lang="en-US" sz="14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0" i="1" strike="noStrike" spc="-1" dirty="0" err="1">
                <a:solidFill>
                  <a:srgbClr val="000000"/>
                </a:solidFill>
                <a:latin typeface="Calibri"/>
              </a:rPr>
              <a:t>cestovnog</a:t>
            </a:r>
            <a:r>
              <a:rPr lang="en-US" sz="14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0" i="1" strike="noStrike" spc="-1" dirty="0" err="1">
                <a:solidFill>
                  <a:srgbClr val="000000"/>
                </a:solidFill>
                <a:latin typeface="Calibri"/>
              </a:rPr>
              <a:t>prometa</a:t>
            </a:r>
            <a:endParaRPr lang="en-US" sz="1400" b="0" i="1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76157849"/>
              </p:ext>
            </p:extLst>
          </p:nvPr>
        </p:nvGraphicFramePr>
        <p:xfrm>
          <a:off x="304743" y="694144"/>
          <a:ext cx="8029368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283643553"/>
              </p:ext>
            </p:extLst>
          </p:nvPr>
        </p:nvGraphicFramePr>
        <p:xfrm>
          <a:off x="547304" y="780912"/>
          <a:ext cx="7899128" cy="4850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Shape 1">
            <a:extLst>
              <a:ext uri="{FF2B5EF4-FFF2-40B4-BE49-F238E27FC236}">
                <a16:creationId xmlns:a16="http://schemas.microsoft.com/office/drawing/2014/main" id="{08ED1675-374E-4985-98F7-48110B112C01}"/>
              </a:ext>
            </a:extLst>
          </p:cNvPr>
          <p:cNvSpPr txBox="1"/>
          <p:nvPr/>
        </p:nvSpPr>
        <p:spPr>
          <a:xfrm>
            <a:off x="5351854" y="6312135"/>
            <a:ext cx="4099170" cy="338008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x-none" sz="1400" i="1" spc="-1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1400" b="0" i="1" strike="noStrike" spc="-1" dirty="0" err="1">
                <a:solidFill>
                  <a:srgbClr val="000000"/>
                </a:solidFill>
                <a:latin typeface="Calibri"/>
              </a:rPr>
              <a:t>zvor</a:t>
            </a:r>
            <a:r>
              <a:rPr lang="en-US" sz="1400" b="0" i="1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US" sz="1400" b="0" i="1" strike="noStrike" spc="-1" dirty="0" err="1">
                <a:solidFill>
                  <a:srgbClr val="000000"/>
                </a:solidFill>
                <a:latin typeface="Calibri"/>
              </a:rPr>
              <a:t>Bilten</a:t>
            </a:r>
            <a:r>
              <a:rPr lang="en-US" sz="1400" b="0" i="1" strike="noStrike" spc="-1" dirty="0">
                <a:solidFill>
                  <a:srgbClr val="000000"/>
                </a:solidFill>
                <a:latin typeface="Calibri"/>
              </a:rPr>
              <a:t> o </a:t>
            </a:r>
            <a:r>
              <a:rPr lang="en-US" sz="1400" b="0" i="1" strike="noStrike" spc="-1" dirty="0" err="1">
                <a:solidFill>
                  <a:srgbClr val="000000"/>
                </a:solidFill>
                <a:latin typeface="Calibri"/>
              </a:rPr>
              <a:t>sigurnosti</a:t>
            </a:r>
            <a:r>
              <a:rPr lang="en-US" sz="14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0" i="1" strike="noStrike" spc="-1" dirty="0" err="1">
                <a:solidFill>
                  <a:srgbClr val="000000"/>
                </a:solidFill>
                <a:latin typeface="Calibri"/>
              </a:rPr>
              <a:t>cestovnog</a:t>
            </a:r>
            <a:r>
              <a:rPr lang="en-US" sz="14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0" i="1" strike="noStrike" spc="-1" dirty="0" err="1">
                <a:solidFill>
                  <a:srgbClr val="000000"/>
                </a:solidFill>
                <a:latin typeface="Calibri"/>
              </a:rPr>
              <a:t>prometa</a:t>
            </a:r>
            <a:endParaRPr lang="en-US" sz="1400" b="0" i="1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B1AB9EA35AB634EB4E781B124512FFF" ma:contentTypeVersion="2" ma:contentTypeDescription="Stvaranje novog dokumenta." ma:contentTypeScope="" ma:versionID="7563ee4d3441eeca9865c74a43da31ef">
  <xsd:schema xmlns:xsd="http://www.w3.org/2001/XMLSchema" xmlns:xs="http://www.w3.org/2001/XMLSchema" xmlns:p="http://schemas.microsoft.com/office/2006/metadata/properties" xmlns:ns2="49ae2786-4a7c-4b87-a2de-16bd89553b16" targetNamespace="http://schemas.microsoft.com/office/2006/metadata/properties" ma:root="true" ma:fieldsID="97b5e12e3b4b60c91a7f48e92f2e8003" ns2:_="">
    <xsd:import namespace="49ae2786-4a7c-4b87-a2de-16bd89553b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e2786-4a7c-4b87-a2de-16bd89553b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B00A95-E440-4862-AA87-A7B203625A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4D314D-A1E6-4C40-ACA4-470242E04A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ae2786-4a7c-4b87-a2de-16bd89553b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7517FE-648B-4365-83B5-CED02087B4F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393</Words>
  <Application>Microsoft Office PowerPoint</Application>
  <PresentationFormat>Prikaz na zaslonu (4:3)</PresentationFormat>
  <Paragraphs>54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23</vt:i4>
      </vt:variant>
    </vt:vector>
  </HeadingPairs>
  <TitlesOfParts>
    <vt:vector size="31" baseType="lpstr"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POVRŠINE ZA KRETANJE PJEŠAKA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SIGURNOST PJEŠAKA U PROMETU</dc:title>
  <dc:subject/>
  <dc:creator>Profesor</dc:creator>
  <dc:description/>
  <cp:lastModifiedBy>Maja Balenović</cp:lastModifiedBy>
  <cp:revision>208</cp:revision>
  <dcterms:modified xsi:type="dcterms:W3CDTF">2022-08-24T19:58:55Z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2</vt:i4>
  </property>
  <property fmtid="{D5CDD505-2E9C-101B-9397-08002B2CF9AE}" pid="7" name="Notes">
    <vt:i4>0</vt:i4>
  </property>
  <property fmtid="{D5CDD505-2E9C-101B-9397-08002B2CF9AE}" pid="8" name="PresentationFormat">
    <vt:lpwstr>Prikaz na zaslonu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20</vt:i4>
  </property>
  <property fmtid="{D5CDD505-2E9C-101B-9397-08002B2CF9AE}" pid="12" name="ContentTypeId">
    <vt:lpwstr>0x0101006B1AB9EA35AB634EB4E781B124512FFF</vt:lpwstr>
  </property>
</Properties>
</file>